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Lst>
  <p:sldSz cx="12188952"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29_1755920915725.png"/>
          <p:cNvPicPr>
            <a:picLocks noChangeAspect="1"/>
          </p:cNvPicPr>
          <p:nvPr/>
        </p:nvPicPr>
        <p:blipFill>
          <a:blip r:embed="rId2"/>
          <a:stretch>
            <a:fillRect/>
          </a:stretch>
        </p:blipFill>
        <p:spPr>
          <a:xfrm>
            <a:off x="0" y="0"/>
            <a:ext cx="12188952" cy="6858000"/>
          </a:xfrm>
          <a:prstGeom prst="rect">
            <a:avLst/>
          </a:prstGeom>
        </p:spPr>
      </p:pic>
      <p:sp>
        <p:nvSpPr>
          <p:cNvPr id="2" name="Title 1"/>
          <p:cNvSpPr>
            <a:spLocks noGrp="1"/>
          </p:cNvSpPr>
          <p:nvPr>
            <p:ph type="ctrTitle"/>
          </p:nvPr>
        </p:nvSpPr>
        <p:spPr/>
        <p:txBody>
          <a:bodyPr/>
          <a:lstStyle/>
          <a:p>
            <a:pPr algn="ctr">
              <a:defRPr sz="3600"/>
            </a:pPr>
            <a:r>
              <a:t>Taqdimot</a:t>
            </a:r>
          </a:p>
        </p:txBody>
      </p:sp>
      <p:sp>
        <p:nvSpPr>
          <p:cNvPr id="3" name="Subtitle 2"/>
          <p:cNvSpPr>
            <a:spLocks noGrp="1"/>
          </p:cNvSpPr>
          <p:nvPr>
            <p:ph type="subTitle" idx="1"/>
          </p:nvPr>
        </p:nvSpPr>
        <p:spPr/>
        <p:txBody>
          <a:bodyPr/>
          <a:lstStyle/>
          <a:p>
            <a:pPr algn="ctr">
              <a:defRPr sz="2000"/>
            </a:pPr>
            <a:r>
              <a:t>Stamatalogia</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29_1755920915725.png"/>
          <p:cNvPicPr>
            <a:picLocks noChangeAspect="1"/>
          </p:cNvPicPr>
          <p:nvPr/>
        </p:nvPicPr>
        <p:blipFill>
          <a:blip r:embed="rId2"/>
          <a:stretch>
            <a:fillRect/>
          </a:stretch>
        </p:blipFill>
        <p:spPr>
          <a:xfrm>
            <a:off x="0" y="0"/>
            <a:ext cx="12188952" cy="6858000"/>
          </a:xfrm>
          <a:prstGeom prst="rect">
            <a:avLst/>
          </a:prstGeom>
        </p:spPr>
      </p:pic>
      <p:sp>
        <p:nvSpPr>
          <p:cNvPr id="2" name="TextBox 1"/>
          <p:cNvSpPr txBox="1"/>
          <p:nvPr/>
        </p:nvSpPr>
        <p:spPr>
          <a:xfrm>
            <a:off x="457200" y="457200"/>
            <a:ext cx="10972800" cy="914400"/>
          </a:xfrm>
          <a:prstGeom prst="rect">
            <a:avLst/>
          </a:prstGeom>
          <a:noFill/>
        </p:spPr>
        <p:txBody>
          <a:bodyPr wrap="none">
            <a:spAutoFit/>
          </a:bodyPr>
          <a:lstStyle/>
          <a:p>
            <a:pPr algn="ctr">
              <a:defRPr sz="3200" b="1">
                <a:solidFill>
                  <a:srgbClr val="000000"/>
                </a:solidFill>
              </a:defRPr>
            </a:pPr>
            <a:r>
              <a:t>Stamatalogiya</a:t>
            </a:r>
          </a:p>
        </p:txBody>
      </p:sp>
      <p:sp>
        <p:nvSpPr>
          <p:cNvPr id="3" name="TextBox 2"/>
          <p:cNvSpPr txBox="1"/>
          <p:nvPr/>
        </p:nvSpPr>
        <p:spPr>
          <a:xfrm>
            <a:off x="457200" y="1828800"/>
            <a:ext cx="3474720" cy="4114800"/>
          </a:xfrm>
          <a:prstGeom prst="rect">
            <a:avLst/>
          </a:prstGeom>
          <a:noFill/>
        </p:spPr>
        <p:txBody>
          <a:bodyPr wrap="square">
            <a:spAutoFit/>
          </a:bodyPr>
          <a:lstStyle/>
          <a:p>
            <a:pPr algn="ctr">
              <a:defRPr sz="1600" b="1">
                <a:solidFill>
                  <a:srgbClr val="000000"/>
                </a:solidFill>
                <a:latin typeface="Times New Roman"/>
              </a:defRPr>
            </a:pPr>
            <a:r>
              <a:t>Texnologiya</a:t>
            </a:r>
          </a:p>
          <a:p>
            <a:pPr algn="l">
              <a:defRPr sz="1200">
                <a:solidFill>
                  <a:srgbClr val="000000"/>
                </a:solidFill>
                <a:latin typeface="Times New Roman"/>
              </a:defRPr>
            </a:pPr>
            <a:r>
              <a:t>Stamatalogiya sohasidagi texnologik yutuqlar tish muammolarini aniqlash va davolash jarayonlarini tezlashtirmoqda. Zamonaviy uskunalar, masalan, 3D skanerlash, tishlarni aniqroq modellashtirishga imkon beradi. Shuningdek, lazer texnologiyalari tishlarni tozalash va davolashda qo'llaniladi, bu esa og'riqsiz va samarali davolashni ta'minlaydi. Kompyuter dasturlari esa diagnostika va reabilitatsiya jarayonlarini yanada samaraliroq qilmoqda. Bio-materiallar va o'smalarni qo'llash esa kelajakda tishlarni tabiiy holatga keltirishda yordam beradi.</a:t>
            </a:r>
          </a:p>
        </p:txBody>
      </p:sp>
      <p:sp>
        <p:nvSpPr>
          <p:cNvPr id="4" name="TextBox 3"/>
          <p:cNvSpPr txBox="1"/>
          <p:nvPr/>
        </p:nvSpPr>
        <p:spPr>
          <a:xfrm>
            <a:off x="4297680" y="1828800"/>
            <a:ext cx="3474720" cy="4114800"/>
          </a:xfrm>
          <a:prstGeom prst="rect">
            <a:avLst/>
          </a:prstGeom>
          <a:noFill/>
        </p:spPr>
        <p:txBody>
          <a:bodyPr wrap="square">
            <a:spAutoFit/>
          </a:bodyPr>
          <a:lstStyle/>
          <a:p>
            <a:pPr algn="ctr">
              <a:defRPr sz="1600" b="1">
                <a:solidFill>
                  <a:srgbClr val="000000"/>
                </a:solidFill>
                <a:latin typeface="Times New Roman"/>
              </a:defRPr>
            </a:pPr>
            <a:r>
              <a:t>Jamiyat</a:t>
            </a:r>
          </a:p>
          <a:p>
            <a:pPr algn="l">
              <a:defRPr sz="1200">
                <a:solidFill>
                  <a:srgbClr val="000000"/>
                </a:solidFill>
                <a:latin typeface="Times New Roman"/>
              </a:defRPr>
            </a:pPr>
            <a:r>
              <a:t>Stamatalogiya jamiyatda sog'liqni saqlashning ajralmas qismi hisoblanadi. Tishlarning sog'lomligi nafaqat estetik jihatdan, balki umumiy salomatlik uchun ham muhimdir. Tish kasalliklari yurak-qon tomir kasalliklari va diabet kabi jiddiy muammolarni keltirib chiqarishi mumkin. Shuning uchun, stomatologik xizmatlardan foydalanish aholining hayot sifatini oshiradi. Sog'lom tishlar insonlar orasidagi o'zaro munosabatlarni ham yaxshilaydi, chunki ular o'ziga bo'lgan ishonchni oshiradi.</a:t>
            </a:r>
          </a:p>
        </p:txBody>
      </p:sp>
      <p:sp>
        <p:nvSpPr>
          <p:cNvPr id="5" name="TextBox 4"/>
          <p:cNvSpPr txBox="1"/>
          <p:nvPr/>
        </p:nvSpPr>
        <p:spPr>
          <a:xfrm>
            <a:off x="8138160" y="1828800"/>
            <a:ext cx="3474720" cy="4114800"/>
          </a:xfrm>
          <a:prstGeom prst="rect">
            <a:avLst/>
          </a:prstGeom>
          <a:noFill/>
        </p:spPr>
        <p:txBody>
          <a:bodyPr wrap="square">
            <a:spAutoFit/>
          </a:bodyPr>
          <a:lstStyle/>
          <a:p>
            <a:pPr algn="ctr">
              <a:defRPr sz="1600" b="1">
                <a:solidFill>
                  <a:srgbClr val="000000"/>
                </a:solidFill>
                <a:latin typeface="Times New Roman"/>
              </a:defRPr>
            </a:pPr>
            <a:r>
              <a:t>Kelajak</a:t>
            </a:r>
          </a:p>
          <a:p>
            <a:pPr algn="l">
              <a:defRPr sz="1200">
                <a:solidFill>
                  <a:srgbClr val="000000"/>
                </a:solidFill>
                <a:latin typeface="Times New Roman"/>
              </a:defRPr>
            </a:pPr>
            <a:r>
              <a:t>Kelajakda stamatalogiya sohasida ko'plab innovatsiyalar kutilmoqda. Sun'iy intellekt yordamida tish kasalliklarini diagnostika qilish samaradorligi oshadi. Genetika va regeneratsiya texnologiyalari orqali tishlarni tabiiy holatda qayta tiklash imkoniyatlari kengayadi. Shuningdek, virtual reallik va aralash reallik texnologiyalari davolash jarayonini yanada interaktiv va qulay qiladi. Kelajakda tish sog'lig'iga yanada ko'proq e'tibor qaratilib, aholining umumiy sog'lig'i yaxshilanadi.</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29_1755920915725.png"/>
          <p:cNvPicPr>
            <a:picLocks noChangeAspect="1"/>
          </p:cNvPicPr>
          <p:nvPr/>
        </p:nvPicPr>
        <p:blipFill>
          <a:blip r:embed="rId3"/>
          <a:stretch>
            <a:fillRect/>
          </a:stretch>
        </p:blipFill>
        <p:spPr>
          <a:xfrm>
            <a:off x="0" y="0"/>
            <a:ext cx="12188952" cy="6858000"/>
          </a:xfrm>
          <a:prstGeom prst="rect">
            <a:avLst/>
          </a:prstGeom>
        </p:spPr>
      </p:pic>
      <p:sp>
        <p:nvSpPr>
          <p:cNvPr id="2" name="TextBox 1"/>
          <p:cNvSpPr txBox="1"/>
          <p:nvPr/>
        </p:nvSpPr>
        <p:spPr>
          <a:xfrm>
            <a:off x="457200" y="457200"/>
            <a:ext cx="10972800" cy="914400"/>
          </a:xfrm>
          <a:prstGeom prst="rect">
            <a:avLst/>
          </a:prstGeom>
          <a:noFill/>
        </p:spPr>
        <p:txBody>
          <a:bodyPr wrap="none">
            <a:spAutoFit/>
          </a:bodyPr>
          <a:lstStyle/>
          <a:p>
            <a:pPr algn="ctr">
              <a:defRPr sz="3200" b="1">
                <a:solidFill>
                  <a:srgbClr val="000000"/>
                </a:solidFill>
              </a:defRPr>
            </a:pPr>
            <a:r>
              <a:t>Stamatalogiya haqida batafsil</a:t>
            </a:r>
          </a:p>
        </p:txBody>
      </p:sp>
      <p:sp>
        <p:nvSpPr>
          <p:cNvPr id="3" name="TextBox 2"/>
          <p:cNvSpPr txBox="1"/>
          <p:nvPr/>
        </p:nvSpPr>
        <p:spPr>
          <a:xfrm>
            <a:off x="457200" y="1828800"/>
            <a:ext cx="5486400" cy="4572000"/>
          </a:xfrm>
          <a:prstGeom prst="rect">
            <a:avLst/>
          </a:prstGeom>
          <a:noFill/>
        </p:spPr>
        <p:txBody>
          <a:bodyPr wrap="square">
            <a:spAutoFit/>
          </a:bodyPr>
          <a:lstStyle/>
          <a:p>
            <a:pPr algn="l">
              <a:defRPr sz="1800" b="1">
                <a:solidFill>
                  <a:srgbClr val="000000"/>
                </a:solidFill>
              </a:defRPr>
            </a:pPr>
            <a:r>
              <a:t>Stamatalogiya deganda, odamlar va jamiyatlar tilni qanday o'rganishlari, foydalanishlari va rivojlantirishlari bilan bog'liq fan tushuniladi. Ushbu fan lingvistika, antropologiya, sotsiologiya va psixologiya kabi ko‘plab sohalar bilan bog'liqdir. Stamatalogiya jamiyatdagi tilning roli, til o'zgarishlari va til siyosatiga ta'sir ko'rsatadigan omillarni o'rganadi. Bu soha tilning madaniy va ijtimoiy jihatlarini, tilning jamiyatdagi rolini va uning insonlar o'rtasidagi muloqotda qanday ishlatilishini o'rganadi. Stamatalogiya til o'zgarishlarini, ularning sabablarini va natijalarini tahlil qiladi hamda turli davrlarda va joylarda tilning rivojlanish jarayonlarini o'rganadi.</a:t>
            </a:r>
          </a:p>
        </p:txBody>
      </p:sp>
      <p:pic>
        <p:nvPicPr>
          <p:cNvPr id="4" name="Picture 3" descr="dalle_slide_2.png"/>
          <p:cNvPicPr>
            <a:picLocks noChangeAspect="1"/>
          </p:cNvPicPr>
          <p:nvPr/>
        </p:nvPicPr>
        <p:blipFill>
          <a:blip r:embed="rId2"/>
          <a:stretch>
            <a:fillRect/>
          </a:stretch>
        </p:blipFill>
        <p:spPr>
          <a:xfrm>
            <a:off x="6217920" y="1828800"/>
            <a:ext cx="5486400" cy="457200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29_1755920915725.png"/>
          <p:cNvPicPr>
            <a:picLocks noChangeAspect="1"/>
          </p:cNvPicPr>
          <p:nvPr/>
        </p:nvPicPr>
        <p:blipFill>
          <a:blip r:embed="rId3"/>
          <a:stretch>
            <a:fillRect/>
          </a:stretch>
        </p:blipFill>
        <p:spPr>
          <a:xfrm>
            <a:off x="0" y="0"/>
            <a:ext cx="12188952" cy="6858000"/>
          </a:xfrm>
          <a:prstGeom prst="rect">
            <a:avLst/>
          </a:prstGeom>
        </p:spPr>
      </p:pic>
      <p:sp>
        <p:nvSpPr>
          <p:cNvPr id="2" name="TextBox 1"/>
          <p:cNvSpPr txBox="1"/>
          <p:nvPr/>
        </p:nvSpPr>
        <p:spPr>
          <a:xfrm>
            <a:off x="457200" y="457200"/>
            <a:ext cx="10972800" cy="914400"/>
          </a:xfrm>
          <a:prstGeom prst="rect">
            <a:avLst/>
          </a:prstGeom>
          <a:noFill/>
        </p:spPr>
        <p:txBody>
          <a:bodyPr wrap="none">
            <a:spAutoFit/>
          </a:bodyPr>
          <a:lstStyle/>
          <a:p>
            <a:pPr algn="ctr">
              <a:defRPr sz="3200" b="1">
                <a:solidFill>
                  <a:srgbClr val="000000"/>
                </a:solidFill>
              </a:defRPr>
            </a:pPr>
            <a:r>
              <a:t>Stamatalogiyaning asosiy jihatlari</a:t>
            </a:r>
          </a:p>
        </p:txBody>
      </p:sp>
      <p:sp>
        <p:nvSpPr>
          <p:cNvPr id="3" name="TextBox 2"/>
          <p:cNvSpPr txBox="1"/>
          <p:nvPr/>
        </p:nvSpPr>
        <p:spPr>
          <a:xfrm>
            <a:off x="457200" y="1828800"/>
            <a:ext cx="5486400" cy="4572000"/>
          </a:xfrm>
          <a:prstGeom prst="rect">
            <a:avLst/>
          </a:prstGeom>
          <a:noFill/>
        </p:spPr>
        <p:txBody>
          <a:bodyPr wrap="square">
            <a:spAutoFit/>
          </a:bodyPr>
          <a:lstStyle/>
          <a:p>
            <a:pPr algn="l">
              <a:defRPr sz="1800" b="1">
                <a:solidFill>
                  <a:srgbClr val="000000"/>
                </a:solidFill>
              </a:defRPr>
            </a:pPr>
            <a:r>
              <a:t>Stamatalogiya tilning ijtimoiy va madaniy kontekstdagi roli va o'zgarishlarini o'rganadi. Bu soha tilning insonlar o'rtasida muloqotda qanday ishlatilishini, jamiyatdagi til siyosati va uning ta'sirini tahlil qiladi. Stamatalogiya antropologiya, sotsiologiya va lingvistika kabi fanlar bilan yaqindan bog'liq bo'lib, tilning jamiyatdagi o'rni va uning rivojlanish jarayonlari haqida ilmiy nazariyalar ishlab chiqadi.</a:t>
            </a:r>
          </a:p>
        </p:txBody>
      </p:sp>
      <p:pic>
        <p:nvPicPr>
          <p:cNvPr id="4" name="Picture 3" descr="dalle_slide_3.png"/>
          <p:cNvPicPr>
            <a:picLocks noChangeAspect="1"/>
          </p:cNvPicPr>
          <p:nvPr/>
        </p:nvPicPr>
        <p:blipFill>
          <a:blip r:embed="rId2"/>
          <a:stretch>
            <a:fillRect/>
          </a:stretch>
        </p:blipFill>
        <p:spPr>
          <a:xfrm>
            <a:off x="6217920" y="1828800"/>
            <a:ext cx="5486400" cy="45720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29_1755920915725.png"/>
          <p:cNvPicPr>
            <a:picLocks noChangeAspect="1"/>
          </p:cNvPicPr>
          <p:nvPr/>
        </p:nvPicPr>
        <p:blipFill>
          <a:blip r:embed="rId2"/>
          <a:stretch>
            <a:fillRect/>
          </a:stretch>
        </p:blipFill>
        <p:spPr>
          <a:xfrm>
            <a:off x="0" y="0"/>
            <a:ext cx="12188952" cy="6858000"/>
          </a:xfrm>
          <a:prstGeom prst="rect">
            <a:avLst/>
          </a:prstGeom>
        </p:spPr>
      </p:pic>
      <p:sp>
        <p:nvSpPr>
          <p:cNvPr id="2" name="TextBox 1"/>
          <p:cNvSpPr txBox="1"/>
          <p:nvPr/>
        </p:nvSpPr>
        <p:spPr>
          <a:xfrm>
            <a:off x="457200" y="457200"/>
            <a:ext cx="10972800" cy="914400"/>
          </a:xfrm>
          <a:prstGeom prst="rect">
            <a:avLst/>
          </a:prstGeom>
          <a:noFill/>
        </p:spPr>
        <p:txBody>
          <a:bodyPr wrap="none">
            <a:spAutoFit/>
          </a:bodyPr>
          <a:lstStyle/>
          <a:p>
            <a:pPr algn="ctr">
              <a:defRPr sz="3200" b="1">
                <a:solidFill>
                  <a:srgbClr val="000000"/>
                </a:solidFill>
              </a:defRPr>
            </a:pPr>
            <a:r>
              <a:t>Stamatalogiyaning Texnologik Aspektlari</a:t>
            </a:r>
          </a:p>
        </p:txBody>
      </p:sp>
      <p:sp>
        <p:nvSpPr>
          <p:cNvPr id="3" name="TextBox 2"/>
          <p:cNvSpPr txBox="1"/>
          <p:nvPr/>
        </p:nvSpPr>
        <p:spPr>
          <a:xfrm>
            <a:off x="457200" y="1828800"/>
            <a:ext cx="3474720" cy="4114800"/>
          </a:xfrm>
          <a:prstGeom prst="rect">
            <a:avLst/>
          </a:prstGeom>
          <a:noFill/>
        </p:spPr>
        <p:txBody>
          <a:bodyPr wrap="square">
            <a:spAutoFit/>
          </a:bodyPr>
          <a:lstStyle/>
          <a:p>
            <a:pPr algn="ctr">
              <a:defRPr sz="1600" b="1">
                <a:solidFill>
                  <a:srgbClr val="000000"/>
                </a:solidFill>
                <a:latin typeface="Times New Roman"/>
              </a:defRPr>
            </a:pPr>
            <a:r>
              <a:t>Sun'iy intellekt</a:t>
            </a:r>
          </a:p>
          <a:p>
            <a:pPr algn="l">
              <a:defRPr sz="1200">
                <a:solidFill>
                  <a:srgbClr val="000000"/>
                </a:solidFill>
                <a:latin typeface="Times New Roman"/>
              </a:defRPr>
            </a:pPr>
            <a:r>
              <a:t>Sun'iy intellekt stamatalogiyada katta o'zgarishlar kiritmoqda. Bu texnologiya stomatologik amaliyotlarni aniqroq va samaraliroq qilishga yordam beradi. Masalan, AI yordamida tishlarni skanerlash va modelini yaratish jarayoni tezlashadi. Bundan tashqari, AI orqali tish kasalliklarini oldindan aniqlash va davolash strategiyalarini rejalashtirish mumkin. Bu, o'z navbatida, bemorlarning davolanish jarayonini yanada qulayroq va samaraliroq qiladi.</a:t>
            </a:r>
          </a:p>
        </p:txBody>
      </p:sp>
      <p:sp>
        <p:nvSpPr>
          <p:cNvPr id="4" name="TextBox 3"/>
          <p:cNvSpPr txBox="1"/>
          <p:nvPr/>
        </p:nvSpPr>
        <p:spPr>
          <a:xfrm>
            <a:off x="4297680" y="1828800"/>
            <a:ext cx="3474720" cy="4114800"/>
          </a:xfrm>
          <a:prstGeom prst="rect">
            <a:avLst/>
          </a:prstGeom>
          <a:noFill/>
        </p:spPr>
        <p:txBody>
          <a:bodyPr wrap="square">
            <a:spAutoFit/>
          </a:bodyPr>
          <a:lstStyle/>
          <a:p>
            <a:pPr algn="ctr">
              <a:defRPr sz="1600" b="1">
                <a:solidFill>
                  <a:srgbClr val="000000"/>
                </a:solidFill>
                <a:latin typeface="Times New Roman"/>
              </a:defRPr>
            </a:pPr>
            <a:r>
              <a:t>Robototexnika</a:t>
            </a:r>
          </a:p>
          <a:p>
            <a:pPr algn="l">
              <a:defRPr sz="1200">
                <a:solidFill>
                  <a:srgbClr val="000000"/>
                </a:solidFill>
                <a:latin typeface="Times New Roman"/>
              </a:defRPr>
            </a:pPr>
            <a:r>
              <a:t>Robototexnika stamatalogiya sohasida keng qo'llanilmoqda. Zamonaviy robotlar stomatologik jarrohlikda aniqlik va xavfsizlikni oshiradi. Robotlar yordamida murakkab jarrohlik amaliyotlari osonroq va tezroq bajariladi, bu esa bemorlarning tiklanish jarayonini qisqartiradi. Shuningdek, robotlar yordamida masofaviy stomatologik xizmatlar ko'rsatish imkoniyati ham mavjud bo'lib, bu uzoq joylarda yashovchi bemorlar uchun katta qulaylik yaratadi.</a:t>
            </a:r>
          </a:p>
        </p:txBody>
      </p:sp>
      <p:sp>
        <p:nvSpPr>
          <p:cNvPr id="5" name="TextBox 4"/>
          <p:cNvSpPr txBox="1"/>
          <p:nvPr/>
        </p:nvSpPr>
        <p:spPr>
          <a:xfrm>
            <a:off x="8138160" y="1828800"/>
            <a:ext cx="3474720" cy="4114800"/>
          </a:xfrm>
          <a:prstGeom prst="rect">
            <a:avLst/>
          </a:prstGeom>
          <a:noFill/>
        </p:spPr>
        <p:txBody>
          <a:bodyPr wrap="square">
            <a:spAutoFit/>
          </a:bodyPr>
          <a:lstStyle/>
          <a:p>
            <a:pPr algn="ctr">
              <a:defRPr sz="1600" b="1">
                <a:solidFill>
                  <a:srgbClr val="000000"/>
                </a:solidFill>
                <a:latin typeface="Times New Roman"/>
              </a:defRPr>
            </a:pPr>
            <a:r>
              <a:t>3D bosib chiqarish</a:t>
            </a:r>
          </a:p>
          <a:p>
            <a:pPr algn="l">
              <a:defRPr sz="1200">
                <a:solidFill>
                  <a:srgbClr val="000000"/>
                </a:solidFill>
                <a:latin typeface="Times New Roman"/>
              </a:defRPr>
            </a:pPr>
            <a:r>
              <a:t>3D bosib chiqarish stamatalogiyada inqilobiy o'zgarishlarni olib keldi. Bu texnologiya yordamida maxsus protezlar va boshqa stomatologik asbob-uskunalarni ishlab chiqarish ancha tezlashdi. 3D bosib chiqarish tishlarning aniq ko'rinishini yaratishga imkon beradi, bu esa tabiiy tishlarga yaqinroq protezlar yaratish imkonini beradi. Bu jarayon stomatologik xizmatlarning sifatini oshirib, bemorlarning qoniqishini ta'minlaydi.</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29_1755920915725.png"/>
          <p:cNvPicPr>
            <a:picLocks noChangeAspect="1"/>
          </p:cNvPicPr>
          <p:nvPr/>
        </p:nvPicPr>
        <p:blipFill>
          <a:blip r:embed="rId2"/>
          <a:stretch>
            <a:fillRect/>
          </a:stretch>
        </p:blipFill>
        <p:spPr>
          <a:xfrm>
            <a:off x="0" y="0"/>
            <a:ext cx="12188952" cy="6858000"/>
          </a:xfrm>
          <a:prstGeom prst="rect">
            <a:avLst/>
          </a:prstGeom>
        </p:spPr>
      </p:pic>
      <p:sp>
        <p:nvSpPr>
          <p:cNvPr id="2" name="Title 1"/>
          <p:cNvSpPr>
            <a:spLocks noGrp="1"/>
          </p:cNvSpPr>
          <p:nvPr>
            <p:ph type="title"/>
          </p:nvPr>
        </p:nvSpPr>
        <p:spPr/>
        <p:txBody>
          <a:bodyPr/>
          <a:lstStyle/>
          <a:p>
            <a:pPr algn="ctr">
              <a:defRPr sz="2800" b="1"/>
            </a:pPr>
            <a:r>
              <a:t>Stamatalogiyada Ilg'or Tadqiqotlar</a:t>
            </a:r>
          </a:p>
        </p:txBody>
      </p:sp>
      <p:sp>
        <p:nvSpPr>
          <p:cNvPr id="3" name="Content Placeholder 2"/>
          <p:cNvSpPr>
            <a:spLocks noGrp="1"/>
          </p:cNvSpPr>
          <p:nvPr>
            <p:ph idx="1"/>
          </p:nvPr>
        </p:nvSpPr>
        <p:spPr/>
        <p:txBody>
          <a:bodyPr wrap="square"/>
          <a:lstStyle/>
          <a:p>
            <a:pPr algn="l">
              <a:defRPr sz="1800"/>
            </a:pPr>
            <a:r>
              <a:t>• Zamonaviy stamatalogiya sohasida an'anaviy yondashuvlardan tashqari, genetik tadqiqotlar muhim rol o'ynamoqda. Genetik tadqiqotlar yordamida tish kasalliklariga moyillikni aniqlash va ularni davolash strategiyalarini belgilash imkoniyati mavjud. Bu esa kasalliklarni erta aniqlash va oldini olishning samarali usulidir. Genetik tadqiqotlar orqali kasalliklarning ildiziga yetib borish va aniq davolash usullarini ishlab chiqish mumkin.</a:t>
            </a:r>
          </a:p>
          <a:p>
            <a:pPr algn="l">
              <a:defRPr sz="1800"/>
            </a:pPr>
            <a:r>
              <a:t>• Biomateriallar stamatalogiya sohasida katta ahamiyatga ega. Yangi biomateriallar yordamida stomatologik protezlarning sifatini oshirish va ularning xizmat muddatini uzaytirish mumkin. Biomateriallar tabiiy tishlarga yaqin bo'lgan tuzilishi va qattiqligi bilan ajralib turadi, bu esa bemorlar uchun qulay va estetik jihatdan jozibador echimlarni taqdim etadi. Shuningdek, biomateriallar yordamida stomatologik jarayonda foydalaniladigan asbob-uskunalar yanada bardoshli va samarali bo'ladi.</a:t>
            </a:r>
          </a:p>
          <a:p>
            <a:pPr algn="l">
              <a:defRPr sz="1800"/>
            </a:pPr>
            <a:r>
              <a:t>• Stamatalogiyada nanoteknologiyalar qo'llanilishi tadqiqotlar doirasini kengaytirmoqda. Nanotexnologiyalar yordamida tish kasalliklarini davolashda aniq va samarali vositalar ishlab chiqilmoqda. Nanotexnologiyalar orqali tish to'qimalarini tiklash va regeneratsiya jarayonlarini tezlashtirish mumkin. Bu birikmalar tishning tabiiy strukturasini qayta tiklashga imkon beradi, natijada tiklanish jarayoni samaraliroq va qulayroq bo'ladi.</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29_1755920915725.png"/>
          <p:cNvPicPr>
            <a:picLocks noChangeAspect="1"/>
          </p:cNvPicPr>
          <p:nvPr/>
        </p:nvPicPr>
        <p:blipFill>
          <a:blip r:embed="rId3"/>
          <a:stretch>
            <a:fillRect/>
          </a:stretch>
        </p:blipFill>
        <p:spPr>
          <a:xfrm>
            <a:off x="0" y="0"/>
            <a:ext cx="12188952" cy="6858000"/>
          </a:xfrm>
          <a:prstGeom prst="rect">
            <a:avLst/>
          </a:prstGeom>
        </p:spPr>
      </p:pic>
      <p:sp>
        <p:nvSpPr>
          <p:cNvPr id="2" name="TextBox 1"/>
          <p:cNvSpPr txBox="1"/>
          <p:nvPr/>
        </p:nvSpPr>
        <p:spPr>
          <a:xfrm>
            <a:off x="457200" y="457200"/>
            <a:ext cx="10972800" cy="914400"/>
          </a:xfrm>
          <a:prstGeom prst="rect">
            <a:avLst/>
          </a:prstGeom>
          <a:noFill/>
        </p:spPr>
        <p:txBody>
          <a:bodyPr wrap="none">
            <a:spAutoFit/>
          </a:bodyPr>
          <a:lstStyle/>
          <a:p>
            <a:pPr algn="ctr">
              <a:defRPr sz="3200" b="1">
                <a:solidFill>
                  <a:srgbClr val="000000"/>
                </a:solidFill>
              </a:defRPr>
            </a:pPr>
            <a:r>
              <a:t>Stamatalogiyaning Jamiyatdagi O'rni</a:t>
            </a:r>
          </a:p>
        </p:txBody>
      </p:sp>
      <p:sp>
        <p:nvSpPr>
          <p:cNvPr id="3" name="TextBox 2"/>
          <p:cNvSpPr txBox="1"/>
          <p:nvPr/>
        </p:nvSpPr>
        <p:spPr>
          <a:xfrm>
            <a:off x="457200" y="1828800"/>
            <a:ext cx="5486400" cy="4572000"/>
          </a:xfrm>
          <a:prstGeom prst="rect">
            <a:avLst/>
          </a:prstGeom>
          <a:noFill/>
        </p:spPr>
        <p:txBody>
          <a:bodyPr wrap="square">
            <a:spAutoFit/>
          </a:bodyPr>
          <a:lstStyle/>
          <a:p>
            <a:pPr algn="l">
              <a:defRPr sz="1800" b="1">
                <a:solidFill>
                  <a:srgbClr val="000000"/>
                </a:solidFill>
              </a:defRPr>
            </a:pPr>
            <a:r>
              <a:t>Stamatalogiya jamiyatda sog'liqni saqlashning muhim qismi hisoblanadi va keng qamrovli xizmatlar ko'rsatadi. Bu soha orqali insonlar tishlarining salomatligini saqlash va yaxshilash imkoniyatiga ega. Stamatologik xizmatlar nafaqat estetik ko'rinishni yaxshilash, balki og'iz bo'shlig'i bilan bog'liq turli kasalliklarning oldini olish va davolashda ham muhim ahamiyatga ega. Stamatologik xizmatlarning yuqori sifati jamiyatda sog'lom turmush tarzini ta'minlashda muhim o'rin tutadi. Shu sababli, stamatalogiya jamiyatning umumiy sog'liq darajasini oshirishda katta hissa qo'shadi.</a:t>
            </a:r>
          </a:p>
        </p:txBody>
      </p:sp>
      <p:pic>
        <p:nvPicPr>
          <p:cNvPr id="4" name="Picture 3" descr="dalle_slide_6.png"/>
          <p:cNvPicPr>
            <a:picLocks noChangeAspect="1"/>
          </p:cNvPicPr>
          <p:nvPr/>
        </p:nvPicPr>
        <p:blipFill>
          <a:blip r:embed="rId2"/>
          <a:stretch>
            <a:fillRect/>
          </a:stretch>
        </p:blipFill>
        <p:spPr>
          <a:xfrm>
            <a:off x="6217920" y="1828800"/>
            <a:ext cx="5486400" cy="45720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29_1755920915725.png"/>
          <p:cNvPicPr>
            <a:picLocks noChangeAspect="1"/>
          </p:cNvPicPr>
          <p:nvPr/>
        </p:nvPicPr>
        <p:blipFill>
          <a:blip r:embed="rId2"/>
          <a:stretch>
            <a:fillRect/>
          </a:stretch>
        </p:blipFill>
        <p:spPr>
          <a:xfrm>
            <a:off x="0" y="0"/>
            <a:ext cx="12188952" cy="6858000"/>
          </a:xfrm>
          <a:prstGeom prst="rect">
            <a:avLst/>
          </a:prstGeom>
        </p:spPr>
      </p:pic>
      <p:sp>
        <p:nvSpPr>
          <p:cNvPr id="2" name="TextBox 1"/>
          <p:cNvSpPr txBox="1"/>
          <p:nvPr/>
        </p:nvSpPr>
        <p:spPr>
          <a:xfrm>
            <a:off x="457200" y="457200"/>
            <a:ext cx="10972800" cy="914400"/>
          </a:xfrm>
          <a:prstGeom prst="rect">
            <a:avLst/>
          </a:prstGeom>
          <a:noFill/>
        </p:spPr>
        <p:txBody>
          <a:bodyPr wrap="none">
            <a:spAutoFit/>
          </a:bodyPr>
          <a:lstStyle/>
          <a:p>
            <a:pPr algn="ctr">
              <a:defRPr sz="3200" b="1">
                <a:solidFill>
                  <a:srgbClr val="000000"/>
                </a:solidFill>
              </a:defRPr>
            </a:pPr>
            <a:r>
              <a:t>Stamatalogiya va Texnologiya</a:t>
            </a:r>
          </a:p>
        </p:txBody>
      </p:sp>
      <p:sp>
        <p:nvSpPr>
          <p:cNvPr id="3" name="TextBox 2"/>
          <p:cNvSpPr txBox="1"/>
          <p:nvPr/>
        </p:nvSpPr>
        <p:spPr>
          <a:xfrm>
            <a:off x="457200" y="1828800"/>
            <a:ext cx="3474720" cy="4114800"/>
          </a:xfrm>
          <a:prstGeom prst="rect">
            <a:avLst/>
          </a:prstGeom>
          <a:noFill/>
        </p:spPr>
        <p:txBody>
          <a:bodyPr wrap="square">
            <a:spAutoFit/>
          </a:bodyPr>
          <a:lstStyle/>
          <a:p>
            <a:pPr algn="ctr">
              <a:defRPr sz="1600" b="1">
                <a:solidFill>
                  <a:srgbClr val="000000"/>
                </a:solidFill>
                <a:latin typeface="Times New Roman"/>
              </a:defRPr>
            </a:pPr>
            <a:r>
              <a:t>Texnologik Innovatsiyalar</a:t>
            </a:r>
          </a:p>
          <a:p>
            <a:pPr algn="l">
              <a:defRPr sz="1200">
                <a:solidFill>
                  <a:srgbClr val="000000"/>
                </a:solidFill>
                <a:latin typeface="Times New Roman"/>
              </a:defRPr>
            </a:pPr>
            <a:r>
              <a:t>Stamatalogiya sohasida texnologik innovatsiyalar jarayonni yanada samarali qiladi. Masalan, 3D bosib chiqarish yordamida tish protezlari va boshqa ortopedik vositalar ancha tez va sifatli tayyorlanmoqda. Bu texnologiya zamonaviy materiallar bilan birgalikda ishlatiladi va individual bemor ehtiyojlarini qondiradi. Shu bilan birga, raqamli tasvirlash texnologiyalari diagnostika jarayonini ancha osonlashtiradi, shuningdek, davolashni samarali rejalashtirish imkonini beradi.</a:t>
            </a:r>
          </a:p>
        </p:txBody>
      </p:sp>
      <p:sp>
        <p:nvSpPr>
          <p:cNvPr id="4" name="TextBox 3"/>
          <p:cNvSpPr txBox="1"/>
          <p:nvPr/>
        </p:nvSpPr>
        <p:spPr>
          <a:xfrm>
            <a:off x="4297680" y="1828800"/>
            <a:ext cx="3474720" cy="4114800"/>
          </a:xfrm>
          <a:prstGeom prst="rect">
            <a:avLst/>
          </a:prstGeom>
          <a:noFill/>
        </p:spPr>
        <p:txBody>
          <a:bodyPr wrap="square">
            <a:spAutoFit/>
          </a:bodyPr>
          <a:lstStyle/>
          <a:p>
            <a:pPr algn="ctr">
              <a:defRPr sz="1600" b="1">
                <a:solidFill>
                  <a:srgbClr val="000000"/>
                </a:solidFill>
                <a:latin typeface="Times New Roman"/>
              </a:defRPr>
            </a:pPr>
            <a:r>
              <a:t>Jamiyatda Stamatalogiya</a:t>
            </a:r>
          </a:p>
          <a:p>
            <a:pPr algn="l">
              <a:defRPr sz="1200">
                <a:solidFill>
                  <a:srgbClr val="000000"/>
                </a:solidFill>
                <a:latin typeface="Times New Roman"/>
              </a:defRPr>
            </a:pPr>
            <a:r>
              <a:t>Stamatalogiya jamiyatda muhim rol o'ynaydi, chunki sog'lom tishlar va og'iz bo'shlig'i umumiy sog'liq uchun zarurdir. Ushbu soha jamiyat salomatligini yaxshilash, o'z-o'ziga ishonchni oshirish va hayot sifatini yaxshilashga hissa qo'shadi. Tish shikastlanishlari yoki kasalliklari jiddiy muammolarga olib kelishi mumkin, shu sababli muntazam tekshiruvlar va profilaktik chora-tadbirlar muhimdir. Shuningdek, bu soha yosh avlodni sog'lom odatlar bilan tarbiyalashda katta ahamiyatga ega.</a:t>
            </a:r>
          </a:p>
        </p:txBody>
      </p:sp>
      <p:sp>
        <p:nvSpPr>
          <p:cNvPr id="5" name="TextBox 4"/>
          <p:cNvSpPr txBox="1"/>
          <p:nvPr/>
        </p:nvSpPr>
        <p:spPr>
          <a:xfrm>
            <a:off x="8138160" y="1828800"/>
            <a:ext cx="3474720" cy="4114800"/>
          </a:xfrm>
          <a:prstGeom prst="rect">
            <a:avLst/>
          </a:prstGeom>
          <a:noFill/>
        </p:spPr>
        <p:txBody>
          <a:bodyPr wrap="square">
            <a:spAutoFit/>
          </a:bodyPr>
          <a:lstStyle/>
          <a:p>
            <a:pPr algn="ctr">
              <a:defRPr sz="1600" b="1">
                <a:solidFill>
                  <a:srgbClr val="000000"/>
                </a:solidFill>
                <a:latin typeface="Times New Roman"/>
              </a:defRPr>
            </a:pPr>
            <a:r>
              <a:t>Kelajakdagi Stamatalogiya</a:t>
            </a:r>
          </a:p>
          <a:p>
            <a:pPr algn="l">
              <a:defRPr sz="1200">
                <a:solidFill>
                  <a:srgbClr val="000000"/>
                </a:solidFill>
                <a:latin typeface="Times New Roman"/>
              </a:defRPr>
            </a:pPr>
            <a:r>
              <a:t>Kelajakda stamatalogiya sohasida yangi texnologiyalar va materiallar paydo bo'lib, davolash usullarini yanada optimallashtirishi kutilmoqda. Raqamli texnologiyalar va sun'iy intellekt yordamida tashxis qo'yish va davolash ancha aniq va samarali bo'lishi mumkin. Shuningdek, biologik muhandislik sohasidagi yutuqlar yangi to'qimalar o'stirishga imkon berishi mumkin, bu esa regenerativ tibbiyotning rivojlanishiga olib keladi. Bularning barchasi stamatalogiyani yanada rivojlantirishi va bemorlar uchun yangi imkoniyatlar ochishi mumkin.</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29_1755920915725.png"/>
          <p:cNvPicPr>
            <a:picLocks noChangeAspect="1"/>
          </p:cNvPicPr>
          <p:nvPr/>
        </p:nvPicPr>
        <p:blipFill>
          <a:blip r:embed="rId2"/>
          <a:stretch>
            <a:fillRect/>
          </a:stretch>
        </p:blipFill>
        <p:spPr>
          <a:xfrm>
            <a:off x="0" y="0"/>
            <a:ext cx="12188952" cy="6858000"/>
          </a:xfrm>
          <a:prstGeom prst="rect">
            <a:avLst/>
          </a:prstGeom>
        </p:spPr>
      </p:pic>
      <p:sp>
        <p:nvSpPr>
          <p:cNvPr id="2" name="Title 1"/>
          <p:cNvSpPr>
            <a:spLocks noGrp="1"/>
          </p:cNvSpPr>
          <p:nvPr>
            <p:ph type="title"/>
          </p:nvPr>
        </p:nvSpPr>
        <p:spPr/>
        <p:txBody>
          <a:bodyPr/>
          <a:lstStyle/>
          <a:p>
            <a:pPr algn="ctr">
              <a:defRPr sz="2800" b="1"/>
            </a:pPr>
            <a:r>
              <a:t>Stamatalogiya Sohasidagi Yutuqlar</a:t>
            </a:r>
          </a:p>
        </p:txBody>
      </p:sp>
      <p:sp>
        <p:nvSpPr>
          <p:cNvPr id="3" name="Content Placeholder 2"/>
          <p:cNvSpPr>
            <a:spLocks noGrp="1"/>
          </p:cNvSpPr>
          <p:nvPr>
            <p:ph idx="1"/>
          </p:nvPr>
        </p:nvSpPr>
        <p:spPr/>
        <p:txBody>
          <a:bodyPr wrap="square"/>
          <a:lstStyle/>
          <a:p>
            <a:pPr algn="l">
              <a:defRPr sz="1800">
                <a:latin typeface="Times New Roman"/>
              </a:defRPr>
            </a:pPr>
            <a:r>
              <a:t>1. 1</a:t>
            </a:r>
          </a:p>
          <a:p>
            <a:pPr algn="l" lvl="1">
              <a:defRPr sz="1800">
                <a:latin typeface="Times New Roman"/>
              </a:defRPr>
            </a:pPr>
            <a:r>
              <a:t>2. Zamonaviy texnologiyalar stamatalogiya sohasida yangi imkoniyatlar yaratmoqda</a:t>
            </a:r>
          </a:p>
          <a:p>
            <a:pPr algn="l" lvl="2">
              <a:defRPr sz="1800">
                <a:latin typeface="Times New Roman"/>
              </a:defRPr>
            </a:pPr>
            <a:r>
              <a:t>3. Masalan, yuqori aniqlikdagi skanerlar va 3D printerlar yordamida individual bemor ehtiyojlariga moslashgan protezlar tayyorlanmoqda</a:t>
            </a:r>
          </a:p>
          <a:p>
            <a:pPr algn="l" lvl="3">
              <a:defRPr sz="1800">
                <a:latin typeface="Times New Roman"/>
              </a:defRPr>
            </a:pPr>
            <a:r>
              <a:t>4. Bu texnologiyalar jarayonni tezlashtiradi va sifatni oshiradi</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29_1755920915725.png"/>
          <p:cNvPicPr>
            <a:picLocks noChangeAspect="1"/>
          </p:cNvPicPr>
          <p:nvPr/>
        </p:nvPicPr>
        <p:blipFill>
          <a:blip r:embed="rId3"/>
          <a:stretch>
            <a:fillRect/>
          </a:stretch>
        </p:blipFill>
        <p:spPr>
          <a:xfrm>
            <a:off x="0" y="0"/>
            <a:ext cx="12188952" cy="6858000"/>
          </a:xfrm>
          <a:prstGeom prst="rect">
            <a:avLst/>
          </a:prstGeom>
        </p:spPr>
      </p:pic>
      <p:sp>
        <p:nvSpPr>
          <p:cNvPr id="2" name="TextBox 1"/>
          <p:cNvSpPr txBox="1"/>
          <p:nvPr/>
        </p:nvSpPr>
        <p:spPr>
          <a:xfrm>
            <a:off x="457200" y="457200"/>
            <a:ext cx="10972800" cy="914400"/>
          </a:xfrm>
          <a:prstGeom prst="rect">
            <a:avLst/>
          </a:prstGeom>
          <a:noFill/>
        </p:spPr>
        <p:txBody>
          <a:bodyPr wrap="none">
            <a:spAutoFit/>
          </a:bodyPr>
          <a:lstStyle/>
          <a:p>
            <a:pPr algn="ctr">
              <a:defRPr sz="3200" b="1">
                <a:solidFill>
                  <a:srgbClr val="000000"/>
                </a:solidFill>
              </a:defRPr>
            </a:pPr>
            <a:r>
              <a:t>Stamatalogiyaning Kelajagi</a:t>
            </a:r>
          </a:p>
        </p:txBody>
      </p:sp>
      <p:sp>
        <p:nvSpPr>
          <p:cNvPr id="3" name="TextBox 2"/>
          <p:cNvSpPr txBox="1"/>
          <p:nvPr/>
        </p:nvSpPr>
        <p:spPr>
          <a:xfrm>
            <a:off x="457200" y="1828800"/>
            <a:ext cx="5486400" cy="4572000"/>
          </a:xfrm>
          <a:prstGeom prst="rect">
            <a:avLst/>
          </a:prstGeom>
          <a:noFill/>
        </p:spPr>
        <p:txBody>
          <a:bodyPr wrap="square">
            <a:spAutoFit/>
          </a:bodyPr>
          <a:lstStyle/>
          <a:p>
            <a:pPr algn="l">
              <a:defRPr sz="1800" b="1">
                <a:solidFill>
                  <a:srgbClr val="000000"/>
                </a:solidFill>
              </a:defRPr>
            </a:pPr>
            <a:r>
              <a:t>Stamatalogiya sohasida kelajakda yangi texnologiyalar va materiallar kashf etilishi kutilmoqda. Ushbu rivojlanish davolash usullarini yanada samaraliroq va qulayroq qiladi. Raqamli texnologiyalar, sun'iy intellekt va biologik muhandislikning integratsiyasi orqali tibbiy xizmatlar sifatini oshirish rejalashtirilmoqda. Shu bilan birga, regenerativ tibbiyot sohasidagi yutuqlar yangi to'qimalar o'stirishga imkon berishi mumkin. Bu esa og'iz bo'shlig'i kasalliklarini samarali davolash va profilaktika qilish uchun yangi imkoniyatlar yaratadi. Shunday qilib, stamatalogiyaning kelajagi yanada yorqin va umidli ko'rinishda.</a:t>
            </a:r>
          </a:p>
        </p:txBody>
      </p:sp>
      <p:pic>
        <p:nvPicPr>
          <p:cNvPr id="4" name="Picture 3" descr="dalle_slide_9.png"/>
          <p:cNvPicPr>
            <a:picLocks noChangeAspect="1"/>
          </p:cNvPicPr>
          <p:nvPr/>
        </p:nvPicPr>
        <p:blipFill>
          <a:blip r:embed="rId2"/>
          <a:stretch>
            <a:fillRect/>
          </a:stretch>
        </p:blipFill>
        <p:spPr>
          <a:xfrm>
            <a:off x="6217920" y="1828800"/>
            <a:ext cx="5486400" cy="4572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